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9" r:id="rId8"/>
    <p:sldId id="261" r:id="rId9"/>
    <p:sldId id="262" r:id="rId10"/>
    <p:sldId id="265" r:id="rId11"/>
    <p:sldId id="263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 Bold" panose="020B0604020202020204" charset="0"/>
      <p:regular r:id="rId19"/>
    </p:embeddedFont>
    <p:embeddedFont>
      <p:font typeface="Raleway Medium" panose="020B0604020202020204" pitchFamily="2" charset="0"/>
      <p:regular r:id="rId20"/>
    </p:embeddedFont>
    <p:embeddedFont>
      <p:font typeface="Raleway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8" y="-7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9222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3714696"/>
            <a:ext cx="871941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100"/>
              </a:lnSpc>
            </a:pPr>
            <a:r>
              <a:rPr lang="en-US" sz="9000" b="1" spc="-413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requirements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8877297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by: Group 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6579528"/>
            <a:ext cx="792480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14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Mobile-Based Attendance Management System Based on Geofencing and Facial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A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538802"/>
            <a:ext cx="6785199" cy="44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640"/>
              </a:lnSpc>
            </a:pPr>
            <a:r>
              <a:rPr lang="en-US" sz="8000" b="1" spc="-368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Technical Constraints &amp; Feasibility Assessment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6347777"/>
            <a:ext cx="7635008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Constraints: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GPS permission issues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Facial detection lighting sensitivity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Mobile OS compatibility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FBF6F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67540" y="1529149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219200" y="8244522"/>
            <a:ext cx="7635008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Feasibility: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Technically feasible with existing tools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Economically viable with open-source libraries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FBF6F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p:transition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A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431128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Verification &amp; Validation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5743527"/>
            <a:ext cx="7635008" cy="359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Stakeholder input form created using Google Forms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Shared with students &amp; lecturers in Computer Engineering Department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Responses used to validate functional expectations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F5F6F7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67540" y="1529149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381500"/>
            <a:ext cx="16306800" cy="115871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Conclusion</a:t>
            </a:r>
          </a:p>
        </p:txBody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C698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C698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Group 12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A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19200" y="2431128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&amp; Purpose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5743527"/>
            <a:ext cx="7635008" cy="462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Purpose: Define, guide, and align stakeholders on the system’s functionality and expectations.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Identifies goals for developers, designers, testers, and the project manager.</a:t>
            </a:r>
          </a:p>
          <a:p>
            <a:pPr marL="626107" lvl="1" indent="-313054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Reference document throughout the project lifecycle.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FBF6F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698479" y="20725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646729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56AE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5762577"/>
            <a:ext cx="7635008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Mobile-based solution for automating attendance.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Uses facial recognition for identity + geofencing for location.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Android-based application.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>
                <a:solidFill>
                  <a:srgbClr val="0097B2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Benefits: Prevents proxy, increases accuracy, provides real-time data.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0097B2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A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8184" y="7469403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895600" y="2157458"/>
            <a:ext cx="12477167" cy="1271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1145"/>
              </a:lnSpc>
            </a:pPr>
            <a:r>
              <a:rPr lang="en-US" sz="7000" b="1" spc="-461" dirty="0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 Statement &amp;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4213070"/>
            <a:ext cx="1159909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Problem: Manual attendance is error-prone and time-consuming.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5432986"/>
            <a:ext cx="11599094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 dirty="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Objectives: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Real-time &amp; accurate attendance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Enhanced security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Transparent reporting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endParaRPr lang="en-US" sz="2200" b="1" dirty="0">
              <a:solidFill>
                <a:srgbClr val="F5F6F7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4925" y="1370578"/>
            <a:ext cx="16040100" cy="10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7000" b="1" spc="-461" dirty="0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Strategy &amp; Milestones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57661" y="4028229"/>
            <a:ext cx="3086339" cy="4944885"/>
            <a:chOff x="0" y="0"/>
            <a:chExt cx="812863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63" cy="1302357"/>
            </a:xfrm>
            <a:custGeom>
              <a:avLst/>
              <a:gdLst/>
              <a:ahLst/>
              <a:cxnLst/>
              <a:rect l="l" t="t" r="r" b="b"/>
              <a:pathLst>
                <a:path w="812863" h="1302357">
                  <a:moveTo>
                    <a:pt x="20068" y="0"/>
                  </a:moveTo>
                  <a:lnTo>
                    <a:pt x="792795" y="0"/>
                  </a:lnTo>
                  <a:cubicBezTo>
                    <a:pt x="798118" y="0"/>
                    <a:pt x="803222" y="2114"/>
                    <a:pt x="806985" y="5878"/>
                  </a:cubicBezTo>
                  <a:cubicBezTo>
                    <a:pt x="810749" y="9641"/>
                    <a:pt x="812863" y="14745"/>
                    <a:pt x="812863" y="20068"/>
                  </a:cubicBezTo>
                  <a:lnTo>
                    <a:pt x="812863" y="1282289"/>
                  </a:lnTo>
                  <a:cubicBezTo>
                    <a:pt x="812863" y="1287611"/>
                    <a:pt x="810749" y="1292715"/>
                    <a:pt x="806985" y="1296479"/>
                  </a:cubicBezTo>
                  <a:cubicBezTo>
                    <a:pt x="803222" y="1300242"/>
                    <a:pt x="798118" y="1302357"/>
                    <a:pt x="792795" y="1302357"/>
                  </a:cubicBezTo>
                  <a:lnTo>
                    <a:pt x="20068" y="1302357"/>
                  </a:lnTo>
                  <a:cubicBezTo>
                    <a:pt x="14745" y="1302357"/>
                    <a:pt x="9641" y="1300242"/>
                    <a:pt x="5878" y="1296479"/>
                  </a:cubicBezTo>
                  <a:cubicBezTo>
                    <a:pt x="2114" y="1292715"/>
                    <a:pt x="0" y="1287611"/>
                    <a:pt x="0" y="1282289"/>
                  </a:cubicBezTo>
                  <a:lnTo>
                    <a:pt x="0" y="20068"/>
                  </a:lnTo>
                  <a:cubicBezTo>
                    <a:pt x="0" y="14745"/>
                    <a:pt x="2114" y="9641"/>
                    <a:pt x="5878" y="5878"/>
                  </a:cubicBezTo>
                  <a:cubicBezTo>
                    <a:pt x="9641" y="2114"/>
                    <a:pt x="14745" y="0"/>
                    <a:pt x="20068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63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3734" y="4028229"/>
            <a:ext cx="3111350" cy="4944885"/>
            <a:chOff x="0" y="0"/>
            <a:chExt cx="819450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99825" y="4028229"/>
            <a:ext cx="2983495" cy="4944885"/>
            <a:chOff x="0" y="0"/>
            <a:chExt cx="785777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5777" cy="1302357"/>
            </a:xfrm>
            <a:custGeom>
              <a:avLst/>
              <a:gdLst/>
              <a:ahLst/>
              <a:cxnLst/>
              <a:rect l="l" t="t" r="r" b="b"/>
              <a:pathLst>
                <a:path w="785777" h="130235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70126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0811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62611" y="4361604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5300" y="6627495"/>
            <a:ext cx="4095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Research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30446" y="6627495"/>
            <a:ext cx="25645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Design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6138" y="6627495"/>
            <a:ext cx="245989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Implementation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88170" y="4028229"/>
            <a:ext cx="2983495" cy="4944885"/>
            <a:chOff x="0" y="0"/>
            <a:chExt cx="785777" cy="13023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5777" cy="1302357"/>
            </a:xfrm>
            <a:custGeom>
              <a:avLst/>
              <a:gdLst/>
              <a:ahLst/>
              <a:cxnLst/>
              <a:rect l="l" t="t" r="r" b="b"/>
              <a:pathLst>
                <a:path w="785777" h="130235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654870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19229" y="6627495"/>
            <a:ext cx="268416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Testing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34786" y="2729579"/>
            <a:ext cx="8193469" cy="126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99"/>
              </a:lnSpc>
            </a:pPr>
            <a:r>
              <a:rPr lang="en-US" sz="290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Agile approach  &amp; Timeline for deliverables</a:t>
            </a:r>
          </a:p>
          <a:p>
            <a:pPr algn="r">
              <a:lnSpc>
                <a:spcPts val="5199"/>
              </a:lnSpc>
            </a:pPr>
            <a:endParaRPr lang="en-US" sz="290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57661" y="4028229"/>
            <a:ext cx="3086339" cy="4944885"/>
            <a:chOff x="0" y="0"/>
            <a:chExt cx="812863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63" cy="1302357"/>
            </a:xfrm>
            <a:custGeom>
              <a:avLst/>
              <a:gdLst/>
              <a:ahLst/>
              <a:cxnLst/>
              <a:rect l="l" t="t" r="r" b="b"/>
              <a:pathLst>
                <a:path w="812863" h="1302357">
                  <a:moveTo>
                    <a:pt x="20068" y="0"/>
                  </a:moveTo>
                  <a:lnTo>
                    <a:pt x="792795" y="0"/>
                  </a:lnTo>
                  <a:cubicBezTo>
                    <a:pt x="798118" y="0"/>
                    <a:pt x="803222" y="2114"/>
                    <a:pt x="806985" y="5878"/>
                  </a:cubicBezTo>
                  <a:cubicBezTo>
                    <a:pt x="810749" y="9641"/>
                    <a:pt x="812863" y="14745"/>
                    <a:pt x="812863" y="20068"/>
                  </a:cubicBezTo>
                  <a:lnTo>
                    <a:pt x="812863" y="1282289"/>
                  </a:lnTo>
                  <a:cubicBezTo>
                    <a:pt x="812863" y="1287611"/>
                    <a:pt x="810749" y="1292715"/>
                    <a:pt x="806985" y="1296479"/>
                  </a:cubicBezTo>
                  <a:cubicBezTo>
                    <a:pt x="803222" y="1300242"/>
                    <a:pt x="798118" y="1302357"/>
                    <a:pt x="792795" y="1302357"/>
                  </a:cubicBezTo>
                  <a:lnTo>
                    <a:pt x="20068" y="1302357"/>
                  </a:lnTo>
                  <a:cubicBezTo>
                    <a:pt x="14745" y="1302357"/>
                    <a:pt x="9641" y="1300242"/>
                    <a:pt x="5878" y="1296479"/>
                  </a:cubicBezTo>
                  <a:cubicBezTo>
                    <a:pt x="2114" y="1292715"/>
                    <a:pt x="0" y="1287611"/>
                    <a:pt x="0" y="1282289"/>
                  </a:cubicBezTo>
                  <a:lnTo>
                    <a:pt x="0" y="20068"/>
                  </a:lnTo>
                  <a:cubicBezTo>
                    <a:pt x="0" y="14745"/>
                    <a:pt x="2114" y="9641"/>
                    <a:pt x="5878" y="5878"/>
                  </a:cubicBezTo>
                  <a:cubicBezTo>
                    <a:pt x="9641" y="2114"/>
                    <a:pt x="14745" y="0"/>
                    <a:pt x="20068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63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876425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Architecture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93734" y="4028229"/>
            <a:ext cx="3111350" cy="4944885"/>
            <a:chOff x="0" y="0"/>
            <a:chExt cx="819450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99825" y="4028229"/>
            <a:ext cx="2983495" cy="4944885"/>
            <a:chOff x="0" y="0"/>
            <a:chExt cx="785777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5777" cy="1302357"/>
            </a:xfrm>
            <a:custGeom>
              <a:avLst/>
              <a:gdLst/>
              <a:ahLst/>
              <a:cxnLst/>
              <a:rect l="l" t="t" r="r" b="b"/>
              <a:pathLst>
                <a:path w="785777" h="130235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70126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0811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62611" y="4361604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15665" y="6759892"/>
            <a:ext cx="409514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System Interfaces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30446" y="6637020"/>
            <a:ext cx="256452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Subsystems (e.g., user app, admin panel)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62611" y="6504623"/>
            <a:ext cx="2151894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Interconnections for data flow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88170" y="4028229"/>
            <a:ext cx="2983495" cy="4944885"/>
            <a:chOff x="0" y="0"/>
            <a:chExt cx="785777" cy="13023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5777" cy="1302357"/>
            </a:xfrm>
            <a:custGeom>
              <a:avLst/>
              <a:gdLst/>
              <a:ahLst/>
              <a:cxnLst/>
              <a:rect l="l" t="t" r="r" b="b"/>
              <a:pathLst>
                <a:path w="785777" h="1302357">
                  <a:moveTo>
                    <a:pt x="20759" y="0"/>
                  </a:moveTo>
                  <a:lnTo>
                    <a:pt x="765017" y="0"/>
                  </a:lnTo>
                  <a:cubicBezTo>
                    <a:pt x="776482" y="0"/>
                    <a:pt x="785777" y="9294"/>
                    <a:pt x="785777" y="20759"/>
                  </a:cubicBezTo>
                  <a:lnTo>
                    <a:pt x="785777" y="1281597"/>
                  </a:lnTo>
                  <a:cubicBezTo>
                    <a:pt x="785777" y="1287103"/>
                    <a:pt x="783589" y="1292383"/>
                    <a:pt x="779696" y="1296276"/>
                  </a:cubicBezTo>
                  <a:cubicBezTo>
                    <a:pt x="775803" y="1300169"/>
                    <a:pt x="770523" y="1302357"/>
                    <a:pt x="765017" y="1302357"/>
                  </a:cubicBezTo>
                  <a:lnTo>
                    <a:pt x="20759" y="1302357"/>
                  </a:lnTo>
                  <a:cubicBezTo>
                    <a:pt x="15254" y="1302357"/>
                    <a:pt x="9973" y="1300169"/>
                    <a:pt x="6080" y="1296276"/>
                  </a:cubicBezTo>
                  <a:cubicBezTo>
                    <a:pt x="2187" y="1292383"/>
                    <a:pt x="0" y="1287103"/>
                    <a:pt x="0" y="1281597"/>
                  </a:cubicBezTo>
                  <a:lnTo>
                    <a:pt x="0" y="20759"/>
                  </a:lnTo>
                  <a:cubicBezTo>
                    <a:pt x="0" y="15254"/>
                    <a:pt x="2187" y="9973"/>
                    <a:pt x="6080" y="6080"/>
                  </a:cubicBezTo>
                  <a:cubicBezTo>
                    <a:pt x="9973" y="2187"/>
                    <a:pt x="15254" y="0"/>
                    <a:pt x="20759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8577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950956" y="4361604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97B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37836" y="6345555"/>
            <a:ext cx="2684164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D4F6E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Operating environment: Android, cloud backend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6C02337A-DD57-4FB6-BA54-9485D7CE5FDB}"/>
              </a:ext>
            </a:extLst>
          </p:cNvPr>
          <p:cNvGrpSpPr/>
          <p:nvPr/>
        </p:nvGrpSpPr>
        <p:grpSpPr>
          <a:xfrm>
            <a:off x="1914214" y="5106365"/>
            <a:ext cx="3111350" cy="3428999"/>
            <a:chOff x="0" y="0"/>
            <a:chExt cx="819450" cy="130235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2532C85-2DE3-457F-9C25-F925046183E9}"/>
                </a:ext>
              </a:extLst>
            </p:cNvPr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5053BDA2-B338-49C0-901E-E0ABD0F1EAFD}"/>
                </a:ext>
              </a:extLst>
            </p:cNvPr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B83B8110-DB07-4795-9B17-C5086F748457}"/>
              </a:ext>
            </a:extLst>
          </p:cNvPr>
          <p:cNvGrpSpPr/>
          <p:nvPr/>
        </p:nvGrpSpPr>
        <p:grpSpPr>
          <a:xfrm>
            <a:off x="5543775" y="4981937"/>
            <a:ext cx="3111350" cy="3438164"/>
            <a:chOff x="0" y="0"/>
            <a:chExt cx="819450" cy="1302357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B26DE9A-84CE-4EE2-9A21-C5428FEB204F}"/>
                </a:ext>
              </a:extLst>
            </p:cNvPr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24868BE-4332-47B9-8015-724247F481C9}"/>
                </a:ext>
              </a:extLst>
            </p:cNvPr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DBA21238-C97E-473B-B9D3-CBF900BD57F8}"/>
              </a:ext>
            </a:extLst>
          </p:cNvPr>
          <p:cNvGrpSpPr/>
          <p:nvPr/>
        </p:nvGrpSpPr>
        <p:grpSpPr>
          <a:xfrm>
            <a:off x="9369240" y="4981936"/>
            <a:ext cx="3111350" cy="3438165"/>
            <a:chOff x="0" y="0"/>
            <a:chExt cx="819450" cy="1302357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FF984EF-7571-444D-B255-4FC162049E51}"/>
                </a:ext>
              </a:extLst>
            </p:cNvPr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02E647E7-8FBE-4E1C-B465-860D67717C56}"/>
                </a:ext>
              </a:extLst>
            </p:cNvPr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8847FA-005C-4ACA-8C25-7BBBDD0E3893}"/>
              </a:ext>
            </a:extLst>
          </p:cNvPr>
          <p:cNvSpPr txBox="1"/>
          <p:nvPr/>
        </p:nvSpPr>
        <p:spPr>
          <a:xfrm>
            <a:off x="2331885" y="5317635"/>
            <a:ext cx="2276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>
                <a:solidFill>
                  <a:schemeClr val="bg1"/>
                </a:solidFill>
              </a:rPr>
              <a:t>  FRONTEND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F546B-F8EB-4692-A184-E8AEE607F249}"/>
              </a:ext>
            </a:extLst>
          </p:cNvPr>
          <p:cNvSpPr txBox="1"/>
          <p:nvPr/>
        </p:nvSpPr>
        <p:spPr>
          <a:xfrm>
            <a:off x="6077957" y="5317635"/>
            <a:ext cx="213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u="sng" dirty="0">
                <a:solidFill>
                  <a:schemeClr val="bg1"/>
                </a:solidFill>
              </a:rPr>
              <a:t>  BACKEND  </a:t>
            </a:r>
            <a:r>
              <a:rPr lang="en-US" sz="3000" u="sng" dirty="0">
                <a:solidFill>
                  <a:srgbClr val="00B0F0"/>
                </a:solidFill>
              </a:rPr>
              <a:t>.</a:t>
            </a:r>
            <a:r>
              <a:rPr lang="en-US" sz="3000" u="sng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EF0F8-93AE-4F23-B12D-BD310C5943C0}"/>
              </a:ext>
            </a:extLst>
          </p:cNvPr>
          <p:cNvSpPr txBox="1"/>
          <p:nvPr/>
        </p:nvSpPr>
        <p:spPr>
          <a:xfrm>
            <a:off x="9745262" y="5396043"/>
            <a:ext cx="2286000" cy="55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u="sng" dirty="0">
                <a:solidFill>
                  <a:schemeClr val="bg1"/>
                </a:solidFill>
              </a:rPr>
              <a:t>  DATABASE  </a:t>
            </a:r>
            <a:r>
              <a:rPr lang="en-US" sz="3000" u="sng" dirty="0">
                <a:solidFill>
                  <a:srgbClr val="00B0F0"/>
                </a:solidFill>
              </a:rPr>
              <a:t>.</a:t>
            </a:r>
            <a:r>
              <a:rPr lang="en-US" sz="3000" u="sng" dirty="0">
                <a:solidFill>
                  <a:schemeClr val="bg1"/>
                </a:solidFill>
              </a:rPr>
              <a:t>  </a:t>
            </a:r>
            <a:endParaRPr kumimoji="0" lang="en-US" sz="30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C1656ADC-A7DF-4F30-920C-0E3683AAA7CB}"/>
              </a:ext>
            </a:extLst>
          </p:cNvPr>
          <p:cNvGrpSpPr/>
          <p:nvPr/>
        </p:nvGrpSpPr>
        <p:grpSpPr>
          <a:xfrm>
            <a:off x="13531151" y="4991101"/>
            <a:ext cx="3111350" cy="3445399"/>
            <a:chOff x="0" y="0"/>
            <a:chExt cx="819450" cy="1302357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4AEB0B1-E373-40E8-8611-47E7DAF8A097}"/>
                </a:ext>
              </a:extLst>
            </p:cNvPr>
            <p:cNvSpPr/>
            <p:nvPr/>
          </p:nvSpPr>
          <p:spPr>
            <a:xfrm>
              <a:off x="0" y="0"/>
              <a:ext cx="819450" cy="1302357"/>
            </a:xfrm>
            <a:custGeom>
              <a:avLst/>
              <a:gdLst/>
              <a:ahLst/>
              <a:cxnLst/>
              <a:rect l="l" t="t" r="r" b="b"/>
              <a:pathLst>
                <a:path w="819450" h="1302357">
                  <a:moveTo>
                    <a:pt x="19906" y="0"/>
                  </a:moveTo>
                  <a:lnTo>
                    <a:pt x="799544" y="0"/>
                  </a:lnTo>
                  <a:cubicBezTo>
                    <a:pt x="810538" y="0"/>
                    <a:pt x="819450" y="8912"/>
                    <a:pt x="819450" y="19906"/>
                  </a:cubicBezTo>
                  <a:lnTo>
                    <a:pt x="819450" y="1282450"/>
                  </a:lnTo>
                  <a:cubicBezTo>
                    <a:pt x="819450" y="1293444"/>
                    <a:pt x="810538" y="1302357"/>
                    <a:pt x="799544" y="1302357"/>
                  </a:cubicBezTo>
                  <a:lnTo>
                    <a:pt x="19906" y="1302357"/>
                  </a:lnTo>
                  <a:cubicBezTo>
                    <a:pt x="8912" y="1302357"/>
                    <a:pt x="0" y="1293444"/>
                    <a:pt x="0" y="1282450"/>
                  </a:cubicBezTo>
                  <a:lnTo>
                    <a:pt x="0" y="19906"/>
                  </a:lnTo>
                  <a:cubicBezTo>
                    <a:pt x="0" y="8912"/>
                    <a:pt x="8912" y="0"/>
                    <a:pt x="19906" y="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5F33905-BC52-4ADA-8FAC-C83FF64B6E22}"/>
                </a:ext>
              </a:extLst>
            </p:cNvPr>
            <p:cNvSpPr txBox="1"/>
            <p:nvPr/>
          </p:nvSpPr>
          <p:spPr>
            <a:xfrm>
              <a:off x="0" y="-38100"/>
              <a:ext cx="819450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BE4309-5A76-4AC4-9D3F-20DB4919708B}"/>
              </a:ext>
            </a:extLst>
          </p:cNvPr>
          <p:cNvSpPr txBox="1"/>
          <p:nvPr/>
        </p:nvSpPr>
        <p:spPr>
          <a:xfrm>
            <a:off x="13711470" y="5396043"/>
            <a:ext cx="22693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u="sng" dirty="0">
                <a:solidFill>
                  <a:schemeClr val="bg1"/>
                </a:solidFill>
              </a:rPr>
              <a:t>  API  </a:t>
            </a:r>
            <a:r>
              <a:rPr lang="en-US" sz="3000" u="sng" dirty="0">
                <a:solidFill>
                  <a:srgbClr val="00B0F0"/>
                </a:solidFill>
              </a:rPr>
              <a:t>.</a:t>
            </a:r>
            <a:r>
              <a:rPr lang="en-US" sz="3000" u="sng" dirty="0">
                <a:solidFill>
                  <a:schemeClr val="bg1"/>
                </a:solidFill>
              </a:rPr>
              <a:t>  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134D69-3DC7-4999-85EF-1657585D3C4D}"/>
              </a:ext>
            </a:extLst>
          </p:cNvPr>
          <p:cNvSpPr txBox="1"/>
          <p:nvPr/>
        </p:nvSpPr>
        <p:spPr>
          <a:xfrm>
            <a:off x="3886200" y="2132896"/>
            <a:ext cx="9144000" cy="1018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368" normalizeH="0" baseline="0" noProof="0" dirty="0">
                <a:ln>
                  <a:noFill/>
                </a:ln>
                <a:solidFill>
                  <a:srgbClr val="0097B2"/>
                </a:solidFill>
                <a:effectLst/>
                <a:uLnTx/>
                <a:uFillTx/>
                <a:latin typeface="Raleway Medium"/>
                <a:ea typeface="Raleway Medium"/>
                <a:cs typeface="Raleway Medium"/>
                <a:sym typeface="Raleway Medium"/>
              </a:rPr>
              <a:t>Technology Stack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22F6E2-C633-4CC4-AF9C-CF85144DF98F}"/>
              </a:ext>
            </a:extLst>
          </p:cNvPr>
          <p:cNvSpPr txBox="1"/>
          <p:nvPr/>
        </p:nvSpPr>
        <p:spPr>
          <a:xfrm>
            <a:off x="2469658" y="6865277"/>
            <a:ext cx="1929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React Native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08144-C160-4714-B1D4-29AEA2FF240F}"/>
              </a:ext>
            </a:extLst>
          </p:cNvPr>
          <p:cNvSpPr txBox="1"/>
          <p:nvPr/>
        </p:nvSpPr>
        <p:spPr>
          <a:xfrm>
            <a:off x="5860568" y="6711389"/>
            <a:ext cx="2673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Semi-Bold"/>
                <a:ea typeface="Raleway Semi-Bold"/>
                <a:cs typeface="Raleway Semi-Bold"/>
                <a:sym typeface="Raleway Semi-Bold"/>
              </a:rPr>
              <a:t>Node.js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Framework: Express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54C166-8F9E-4103-B01C-FEBE9E9B0D6A}"/>
              </a:ext>
            </a:extLst>
          </p:cNvPr>
          <p:cNvSpPr txBox="1"/>
          <p:nvPr/>
        </p:nvSpPr>
        <p:spPr>
          <a:xfrm>
            <a:off x="9745262" y="665072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Semi-Bold"/>
                <a:ea typeface="Raleway Semi-Bold"/>
                <a:cs typeface="Raleway Semi-Bold"/>
                <a:sym typeface="Raleway Semi-Bold"/>
              </a:rPr>
              <a:t>Postgre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Semi-Bold"/>
                <a:ea typeface="Raleway Semi-Bold"/>
                <a:cs typeface="Raleway Semi-Bold"/>
                <a:sym typeface="Raleway Semi-Bold"/>
              </a:rPr>
              <a:t> 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8F95D-28EC-41BE-88F4-A26867A586D1}"/>
              </a:ext>
            </a:extLst>
          </p:cNvPr>
          <p:cNvSpPr txBox="1"/>
          <p:nvPr/>
        </p:nvSpPr>
        <p:spPr>
          <a:xfrm>
            <a:off x="13531151" y="6280547"/>
            <a:ext cx="2870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Semi-Bold"/>
                <a:ea typeface="Raleway Semi-Bold"/>
                <a:cs typeface="Raleway Semi-Bold"/>
                <a:sym typeface="Raleway Semi-Bold"/>
              </a:rPr>
              <a:t>Facial recognition libraries form faceapi.js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Google geofence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A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238684"/>
            <a:ext cx="7924800" cy="396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413"/>
              </a:lnSpc>
            </a:pPr>
            <a:r>
              <a:rPr lang="en-US" sz="8900" b="1" spc="-409">
                <a:solidFill>
                  <a:srgbClr val="F5F6F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Functional Requirements &amp; 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57902" y="4895880"/>
            <a:ext cx="6140551" cy="193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Functional Requirements: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User Registration/Login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Facial recognition &amp; GPS validation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Record attendance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BF6F1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Admin panel &amp; analytics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endParaRPr lang="en-US" sz="1600" b="1">
              <a:solidFill>
                <a:srgbClr val="FBF6F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b="1">
              <a:solidFill>
                <a:srgbClr val="FBF6F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5106913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7902" y="7173081"/>
            <a:ext cx="6140551" cy="165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Features</a:t>
            </a:r>
          </a:p>
          <a:p>
            <a:pPr marL="345444" lvl="1" indent="-172722" algn="l">
              <a:lnSpc>
                <a:spcPts val="2240"/>
              </a:lnSpc>
              <a:buFont typeface="Arial"/>
              <a:buChar char="•"/>
            </a:pPr>
            <a:r>
              <a:rPr lang="en-US" sz="1600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Real-time tracking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Notifications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Report generation</a:t>
            </a:r>
          </a:p>
          <a:p>
            <a:pPr marL="345444" lvl="1" indent="-172722" algn="l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b="1">
                <a:solidFill>
                  <a:srgbClr val="F5F6F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RBAC (Role-Based Access Control)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endParaRPr lang="en-US" sz="1600" b="1">
              <a:solidFill>
                <a:srgbClr val="F5F6F7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7256752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D4F6E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7437" y="4828098"/>
            <a:ext cx="12853125" cy="272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Performance, reliability, and scalability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Usability &amp; security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Maintainability &amp; portability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8B6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Cost and recovery considerations</a:t>
            </a:r>
          </a:p>
          <a:p>
            <a:pPr algn="r">
              <a:lnSpc>
                <a:spcPts val="5370"/>
              </a:lnSpc>
            </a:pPr>
            <a:endParaRPr lang="en-US" sz="3000" b="1">
              <a:solidFill>
                <a:srgbClr val="38B6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63109" y="1695425"/>
            <a:ext cx="8561781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100"/>
              </a:lnSpc>
            </a:pPr>
            <a:r>
              <a:rPr lang="en-US" sz="9000" b="1" spc="-413">
                <a:solidFill>
                  <a:srgbClr val="0097B2"/>
                </a:solidFill>
                <a:latin typeface="Raleway Bold"/>
                <a:ea typeface="Raleway Bold"/>
                <a:cs typeface="Raleway Bold"/>
                <a:sym typeface="Raleway Bold"/>
              </a:rPr>
              <a:t>Non-Functional Requirements</a:t>
            </a: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328</Words>
  <Application>Microsoft Office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Raleway Medium</vt:lpstr>
      <vt:lpstr>Arial</vt:lpstr>
      <vt:lpstr>Raleway Bold</vt:lpstr>
      <vt:lpstr>Raleway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&amp; Purpose</dc:title>
  <dc:creator>KASEY</dc:creator>
  <cp:lastModifiedBy>KASEY</cp:lastModifiedBy>
  <cp:revision>2</cp:revision>
  <dcterms:created xsi:type="dcterms:W3CDTF">2006-08-16T00:00:00Z</dcterms:created>
  <dcterms:modified xsi:type="dcterms:W3CDTF">2025-05-06T12:07:26Z</dcterms:modified>
  <dc:identifier>DAGmUojqnT8</dc:identifier>
</cp:coreProperties>
</file>